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essayhave.com/write-my-essay-for-m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0226" y="326383"/>
            <a:ext cx="6751955" cy="10008870"/>
          </a:xfrm>
          <a:prstGeom prst="rect">
            <a:avLst/>
          </a:prstGeom>
        </p:spPr>
        <p:txBody>
          <a:bodyPr wrap="square" lIns="0" tIns="15240" rIns="0" bIns="0" rtlCol="0" vert="horz">
            <a:spAutoFit/>
          </a:bodyPr>
          <a:lstStyle/>
          <a:p>
            <a:pPr marL="12700">
              <a:lnSpc>
                <a:spcPct val="100000"/>
              </a:lnSpc>
              <a:spcBef>
                <a:spcPts val="120"/>
              </a:spcBef>
            </a:pPr>
            <a:r>
              <a:rPr dirty="0" sz="1900" spc="10" b="1">
                <a:latin typeface="Times New Roman"/>
                <a:cs typeface="Times New Roman"/>
              </a:rPr>
              <a:t>Do my </a:t>
            </a:r>
            <a:r>
              <a:rPr dirty="0" sz="1900" spc="5" b="1">
                <a:latin typeface="Times New Roman"/>
                <a:cs typeface="Times New Roman"/>
              </a:rPr>
              <a:t>essays for </a:t>
            </a:r>
            <a:r>
              <a:rPr dirty="0" sz="1900" spc="10" b="1">
                <a:latin typeface="Times New Roman"/>
                <a:cs typeface="Times New Roman"/>
              </a:rPr>
              <a:t>me </a:t>
            </a:r>
            <a:r>
              <a:rPr dirty="0" sz="1900" spc="5" b="1">
                <a:latin typeface="Times New Roman"/>
                <a:cs typeface="Times New Roman"/>
              </a:rPr>
              <a:t>Critical</a:t>
            </a:r>
            <a:r>
              <a:rPr dirty="0" sz="1900" spc="-10" b="1">
                <a:latin typeface="Times New Roman"/>
                <a:cs typeface="Times New Roman"/>
              </a:rPr>
              <a:t> </a:t>
            </a:r>
            <a:r>
              <a:rPr dirty="0" sz="1900" spc="5" b="1">
                <a:latin typeface="Times New Roman"/>
                <a:cs typeface="Times New Roman"/>
              </a:rPr>
              <a:t>thinking</a:t>
            </a:r>
            <a:endParaRPr sz="1900">
              <a:latin typeface="Times New Roman"/>
              <a:cs typeface="Times New Roman"/>
            </a:endParaRPr>
          </a:p>
          <a:p>
            <a:pPr marL="12700" marR="56515">
              <a:lnSpc>
                <a:spcPct val="100000"/>
              </a:lnSpc>
              <a:spcBef>
                <a:spcPts val="1310"/>
              </a:spcBef>
            </a:pPr>
            <a:r>
              <a:rPr dirty="0" sz="950">
                <a:latin typeface="Times New Roman"/>
                <a:cs typeface="Times New Roman"/>
              </a:rPr>
              <a:t>Critical thinking: where to begin in the first </a:t>
            </a:r>
            <a:r>
              <a:rPr dirty="0" sz="950" spc="-5">
                <a:latin typeface="Times New Roman"/>
                <a:cs typeface="Times New Roman"/>
              </a:rPr>
              <a:t>classes? </a:t>
            </a:r>
            <a:r>
              <a:rPr dirty="0" sz="950">
                <a:latin typeface="Times New Roman"/>
                <a:cs typeface="Times New Roman"/>
              </a:rPr>
              <a:t>Critical thinking &amp;#8211; a complex phenomenon. Such a skill is not born, it can  only be purchased. At the same time, the development of such thinking &amp;#8211; it is not the whim of the authors of the </a:t>
            </a:r>
            <a:r>
              <a:rPr dirty="0" sz="950" spc="-5">
                <a:latin typeface="Times New Roman"/>
                <a:cs typeface="Times New Roman"/>
              </a:rPr>
              <a:t>state </a:t>
            </a:r>
            <a:r>
              <a:rPr dirty="0" sz="950">
                <a:latin typeface="Times New Roman"/>
                <a:cs typeface="Times New Roman"/>
              </a:rPr>
              <a:t>educational  standards, and one of the important challenges of the XXI century. After </a:t>
            </a:r>
            <a:r>
              <a:rPr dirty="0" sz="950" spc="-5">
                <a:latin typeface="Times New Roman"/>
                <a:cs typeface="Times New Roman"/>
              </a:rPr>
              <a:t>all, </a:t>
            </a:r>
            <a:r>
              <a:rPr dirty="0" sz="950">
                <a:latin typeface="Times New Roman"/>
                <a:cs typeface="Times New Roman"/>
              </a:rPr>
              <a:t>in a world where every day becomes more and more  information, people find it difficult to distinguish where fact and where the subjective view. In the leading schools of the world teachers  already practicing the techniques of developing </a:t>
            </a:r>
            <a:r>
              <a:rPr dirty="0" sz="950" spc="-5">
                <a:latin typeface="Times New Roman"/>
                <a:cs typeface="Times New Roman"/>
              </a:rPr>
              <a:t>critical </a:t>
            </a:r>
            <a:r>
              <a:rPr dirty="0" sz="950">
                <a:latin typeface="Times New Roman"/>
                <a:cs typeface="Times New Roman"/>
              </a:rPr>
              <a:t>thinking, and soon this practice will be required in Ukrainian schools. After </a:t>
            </a:r>
            <a:r>
              <a:rPr dirty="0" sz="950" spc="-5">
                <a:latin typeface="Times New Roman"/>
                <a:cs typeface="Times New Roman"/>
              </a:rPr>
              <a:t>all,  </a:t>
            </a:r>
            <a:r>
              <a:rPr dirty="0" sz="950">
                <a:latin typeface="Times New Roman"/>
                <a:cs typeface="Times New Roman"/>
              </a:rPr>
              <a:t>the skills to analyze, compare and draw conclusions must be laid in childhood.</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179705">
              <a:lnSpc>
                <a:spcPct val="100000"/>
              </a:lnSpc>
            </a:pPr>
            <a:r>
              <a:rPr dirty="0" sz="950">
                <a:latin typeface="Times New Roman"/>
                <a:cs typeface="Times New Roman"/>
              </a:rPr>
              <a:t>To understand their importance at this age, observe, think the children in your </a:t>
            </a:r>
            <a:r>
              <a:rPr dirty="0" sz="950" spc="-5">
                <a:latin typeface="Times New Roman"/>
                <a:cs typeface="Times New Roman"/>
              </a:rPr>
              <a:t>class. </a:t>
            </a:r>
            <a:r>
              <a:rPr dirty="0" sz="950">
                <a:latin typeface="Times New Roman"/>
                <a:cs typeface="Times New Roman"/>
              </a:rPr>
              <a:t>Do they believe everything that's </a:t>
            </a:r>
            <a:r>
              <a:rPr dirty="0" sz="950" spc="5">
                <a:latin typeface="Times New Roman"/>
                <a:cs typeface="Times New Roman"/>
              </a:rPr>
              <a:t>on </a:t>
            </a:r>
            <a:r>
              <a:rPr dirty="0" sz="950">
                <a:latin typeface="Times New Roman"/>
                <a:cs typeface="Times New Roman"/>
              </a:rPr>
              <a:t>TV? Do they  always understand </a:t>
            </a:r>
            <a:r>
              <a:rPr dirty="0" sz="950" spc="5">
                <a:latin typeface="Times New Roman"/>
                <a:cs typeface="Times New Roman"/>
              </a:rPr>
              <a:t>how </a:t>
            </a:r>
            <a:r>
              <a:rPr dirty="0" sz="950">
                <a:latin typeface="Times New Roman"/>
                <a:cs typeface="Times New Roman"/>
              </a:rPr>
              <a:t>to get what they want? They are </a:t>
            </a:r>
            <a:r>
              <a:rPr dirty="0" sz="950" spc="-5">
                <a:latin typeface="Times New Roman"/>
                <a:cs typeface="Times New Roman"/>
              </a:rPr>
              <a:t>easily </a:t>
            </a:r>
            <a:r>
              <a:rPr dirty="0" sz="950">
                <a:latin typeface="Times New Roman"/>
                <a:cs typeface="Times New Roman"/>
              </a:rPr>
              <a:t>influenced </a:t>
            </a:r>
            <a:r>
              <a:rPr dirty="0" sz="950" spc="5">
                <a:latin typeface="Times New Roman"/>
                <a:cs typeface="Times New Roman"/>
              </a:rPr>
              <a:t>by </a:t>
            </a:r>
            <a:r>
              <a:rPr dirty="0" sz="950">
                <a:latin typeface="Times New Roman"/>
                <a:cs typeface="Times New Roman"/>
              </a:rPr>
              <a:t>their peers?</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52069">
              <a:lnSpc>
                <a:spcPct val="100000"/>
              </a:lnSpc>
              <a:spcBef>
                <a:spcPts val="5"/>
              </a:spcBef>
            </a:pPr>
            <a:r>
              <a:rPr dirty="0" sz="950">
                <a:latin typeface="Times New Roman"/>
                <a:cs typeface="Times New Roman"/>
              </a:rPr>
              <a:t>Today the </a:t>
            </a:r>
            <a:r>
              <a:rPr dirty="0" sz="950" spc="-5">
                <a:latin typeface="Times New Roman"/>
                <a:cs typeface="Times New Roman"/>
              </a:rPr>
              <a:t>state </a:t>
            </a:r>
            <a:r>
              <a:rPr dirty="0" sz="950">
                <a:latin typeface="Times New Roman"/>
                <a:cs typeface="Times New Roman"/>
              </a:rPr>
              <a:t>educational standards specifically emphasize the establishment of such a training programme whose priority will be the  students beyond the simple memorization of information, to stimulate them to greater understanding. However, we should not forget that  </a:t>
            </a:r>
            <a:r>
              <a:rPr dirty="0" sz="950" spc="-5">
                <a:latin typeface="Times New Roman"/>
                <a:cs typeface="Times New Roman"/>
              </a:rPr>
              <a:t>critical </a:t>
            </a:r>
            <a:r>
              <a:rPr dirty="0" sz="950">
                <a:latin typeface="Times New Roman"/>
                <a:cs typeface="Times New Roman"/>
              </a:rPr>
              <a:t>thinking is not confined to the walls of the school. It's kind of a </a:t>
            </a:r>
            <a:r>
              <a:rPr dirty="0" sz="950" spc="-5">
                <a:latin typeface="Times New Roman"/>
                <a:cs typeface="Times New Roman"/>
              </a:rPr>
              <a:t>test </a:t>
            </a:r>
            <a:r>
              <a:rPr dirty="0" sz="950">
                <a:latin typeface="Times New Roman"/>
                <a:cs typeface="Times New Roman"/>
              </a:rPr>
              <a:t>for children in the future, so the task of teachers is providing  students with such strategies and skills they will need in real</a:t>
            </a:r>
            <a:r>
              <a:rPr dirty="0" sz="950" spc="-5">
                <a:latin typeface="Times New Roman"/>
                <a:cs typeface="Times New Roman"/>
              </a:rPr>
              <a:t> </a:t>
            </a:r>
            <a:r>
              <a:rPr dirty="0" sz="950">
                <a:latin typeface="Times New Roman"/>
                <a:cs typeface="Times New Roman"/>
              </a:rPr>
              <a:t>life.</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344170">
              <a:lnSpc>
                <a:spcPct val="100000"/>
              </a:lnSpc>
            </a:pPr>
            <a:r>
              <a:rPr dirty="0" sz="950">
                <a:latin typeface="Times New Roman"/>
                <a:cs typeface="Times New Roman"/>
              </a:rPr>
              <a:t>Fortunately, there are a number of techniques that can help students to master </a:t>
            </a:r>
            <a:r>
              <a:rPr dirty="0" sz="950" spc="-5">
                <a:latin typeface="Times New Roman"/>
                <a:cs typeface="Times New Roman"/>
              </a:rPr>
              <a:t>critical </a:t>
            </a:r>
            <a:r>
              <a:rPr dirty="0" sz="950">
                <a:latin typeface="Times New Roman"/>
                <a:cs typeface="Times New Roman"/>
              </a:rPr>
              <a:t>thinking. You can use them even for children  enrolled in kindergarten. Below are some learning strategies that are of interest for primary school</a:t>
            </a:r>
            <a:r>
              <a:rPr dirty="0" sz="950" spc="20">
                <a:latin typeface="Times New Roman"/>
                <a:cs typeface="Times New Roman"/>
              </a:rPr>
              <a:t> </a:t>
            </a:r>
            <a:r>
              <a:rPr dirty="0" sz="950">
                <a:latin typeface="Times New Roman"/>
                <a:cs typeface="Times New Roman"/>
              </a:rPr>
              <a:t>teachers.</a:t>
            </a:r>
            <a:endParaRPr sz="950">
              <a:latin typeface="Times New Roman"/>
              <a:cs typeface="Times New Roman"/>
            </a:endParaRPr>
          </a:p>
          <a:p>
            <a:pPr>
              <a:lnSpc>
                <a:spcPct val="100000"/>
              </a:lnSpc>
              <a:spcBef>
                <a:spcPts val="20"/>
              </a:spcBef>
            </a:pPr>
            <a:endParaRPr sz="850">
              <a:latin typeface="Times New Roman"/>
              <a:cs typeface="Times New Roman"/>
            </a:endParaRPr>
          </a:p>
          <a:p>
            <a:pPr marL="12700">
              <a:lnSpc>
                <a:spcPct val="100000"/>
              </a:lnSpc>
              <a:spcBef>
                <a:spcPts val="5"/>
              </a:spcBef>
            </a:pPr>
            <a:r>
              <a:rPr dirty="0" sz="1150" spc="-10" b="1">
                <a:latin typeface="Times New Roman"/>
                <a:cs typeface="Times New Roman"/>
              </a:rPr>
              <a:t>Encourage reflection through</a:t>
            </a:r>
            <a:r>
              <a:rPr dirty="0" sz="1150" b="1">
                <a:latin typeface="Times New Roman"/>
                <a:cs typeface="Times New Roman"/>
              </a:rPr>
              <a:t> </a:t>
            </a:r>
            <a:r>
              <a:rPr dirty="0" sz="1150" spc="-10" b="1">
                <a:latin typeface="Times New Roman"/>
                <a:cs typeface="Times New Roman"/>
              </a:rPr>
              <a:t>creativity</a:t>
            </a:r>
            <a:endParaRPr sz="1150">
              <a:latin typeface="Times New Roman"/>
              <a:cs typeface="Times New Roman"/>
            </a:endParaRPr>
          </a:p>
          <a:p>
            <a:pPr>
              <a:lnSpc>
                <a:spcPct val="100000"/>
              </a:lnSpc>
              <a:spcBef>
                <a:spcPts val="5"/>
              </a:spcBef>
            </a:pPr>
            <a:endParaRPr sz="950">
              <a:latin typeface="Times New Roman"/>
              <a:cs typeface="Times New Roman"/>
            </a:endParaRPr>
          </a:p>
          <a:p>
            <a:pPr marL="12700" marR="100330">
              <a:lnSpc>
                <a:spcPct val="100000"/>
              </a:lnSpc>
            </a:pPr>
            <a:r>
              <a:rPr dirty="0" sz="950">
                <a:latin typeface="Times New Roman"/>
                <a:cs typeface="Times New Roman"/>
              </a:rPr>
              <a:t>Traditionally, elementary school teachers prepare work templates for students </a:t>
            </a:r>
            <a:r>
              <a:rPr dirty="0" sz="950" spc="5">
                <a:latin typeface="Times New Roman"/>
                <a:cs typeface="Times New Roman"/>
              </a:rPr>
              <a:t>on </a:t>
            </a:r>
            <a:r>
              <a:rPr dirty="0" sz="950">
                <a:latin typeface="Times New Roman"/>
                <a:cs typeface="Times New Roman"/>
              </a:rPr>
              <a:t>the lessons of labor art. After </a:t>
            </a:r>
            <a:r>
              <a:rPr dirty="0" sz="950" spc="-5">
                <a:latin typeface="Times New Roman"/>
                <a:cs typeface="Times New Roman"/>
              </a:rPr>
              <a:t>all, </a:t>
            </a:r>
            <a:r>
              <a:rPr dirty="0" sz="950">
                <a:latin typeface="Times New Roman"/>
                <a:cs typeface="Times New Roman"/>
              </a:rPr>
              <a:t>the lesson goes more  smoothly if each child has the same task and snowflakes each face is</a:t>
            </a:r>
            <a:r>
              <a:rPr dirty="0" sz="950" spc="-5">
                <a:latin typeface="Times New Roman"/>
                <a:cs typeface="Times New Roman"/>
              </a:rPr>
              <a:t> </a:t>
            </a:r>
            <a:r>
              <a:rPr dirty="0" sz="950">
                <a:latin typeface="Times New Roman"/>
                <a:cs typeface="Times New Roman"/>
              </a:rPr>
              <a:t>identical.</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124460">
              <a:lnSpc>
                <a:spcPct val="100000"/>
              </a:lnSpc>
            </a:pPr>
            <a:r>
              <a:rPr dirty="0" sz="950">
                <a:latin typeface="Times New Roman"/>
                <a:cs typeface="Times New Roman"/>
              </a:rPr>
              <a:t>However, experts are inclined to believe that the lessons student art is to abandon the full control and influence </a:t>
            </a:r>
            <a:r>
              <a:rPr dirty="0" sz="950" spc="5">
                <a:latin typeface="Times New Roman"/>
                <a:cs typeface="Times New Roman"/>
              </a:rPr>
              <a:t>on </a:t>
            </a:r>
            <a:r>
              <a:rPr dirty="0" sz="950">
                <a:latin typeface="Times New Roman"/>
                <a:cs typeface="Times New Roman"/>
              </a:rPr>
              <a:t>the work of the  students. Although at first glance it may look like indifference </a:t>
            </a:r>
            <a:r>
              <a:rPr dirty="0" sz="950" spc="5">
                <a:latin typeface="Times New Roman"/>
                <a:cs typeface="Times New Roman"/>
              </a:rPr>
              <a:t>on </a:t>
            </a:r>
            <a:r>
              <a:rPr dirty="0" sz="950">
                <a:latin typeface="Times New Roman"/>
                <a:cs typeface="Times New Roman"/>
              </a:rPr>
              <a:t>the part of teachers to the lesson, </a:t>
            </a:r>
            <a:r>
              <a:rPr dirty="0" sz="950" spc="5">
                <a:latin typeface="Times New Roman"/>
                <a:cs typeface="Times New Roman"/>
              </a:rPr>
              <a:t>do </a:t>
            </a:r>
            <a:r>
              <a:rPr dirty="0" sz="950">
                <a:latin typeface="Times New Roman"/>
                <a:cs typeface="Times New Roman"/>
              </a:rPr>
              <a:t>not be afraid to try, because all  children will be in equal conditions to perform a creative task. To use the strategy for the development of </a:t>
            </a:r>
            <a:r>
              <a:rPr dirty="0" sz="950" spc="-5">
                <a:latin typeface="Times New Roman"/>
                <a:cs typeface="Times New Roman"/>
              </a:rPr>
              <a:t>critical </a:t>
            </a:r>
            <a:r>
              <a:rPr dirty="0" sz="950">
                <a:latin typeface="Times New Roman"/>
                <a:cs typeface="Times New Roman"/>
              </a:rPr>
              <a:t>thinking, it is better to  just assure that students have all necessary materials to create a snowflake and let them </a:t>
            </a:r>
            <a:r>
              <a:rPr dirty="0" sz="950" spc="5">
                <a:latin typeface="Times New Roman"/>
                <a:cs typeface="Times New Roman"/>
              </a:rPr>
              <a:t>do </a:t>
            </a:r>
            <a:r>
              <a:rPr dirty="0" sz="950">
                <a:latin typeface="Times New Roman"/>
                <a:cs typeface="Times New Roman"/>
              </a:rPr>
              <a:t>it </a:t>
            </a:r>
            <a:r>
              <a:rPr dirty="0" sz="950" spc="5">
                <a:latin typeface="Times New Roman"/>
                <a:cs typeface="Times New Roman"/>
              </a:rPr>
              <a:t>on </a:t>
            </a:r>
            <a:r>
              <a:rPr dirty="0" sz="950">
                <a:latin typeface="Times New Roman"/>
                <a:cs typeface="Times New Roman"/>
              </a:rPr>
              <a:t>their own. This method will encourage  students to use all their previous knowledge, will make </a:t>
            </a:r>
            <a:r>
              <a:rPr dirty="0" sz="950" spc="5">
                <a:latin typeface="Times New Roman"/>
                <a:cs typeface="Times New Roman"/>
              </a:rPr>
              <a:t>you </a:t>
            </a:r>
            <a:r>
              <a:rPr dirty="0" sz="950">
                <a:latin typeface="Times New Roman"/>
                <a:cs typeface="Times New Roman"/>
              </a:rPr>
              <a:t>think that in the end-the end to determine </a:t>
            </a:r>
            <a:r>
              <a:rPr dirty="0" sz="950" spc="5">
                <a:latin typeface="Times New Roman"/>
                <a:cs typeface="Times New Roman"/>
              </a:rPr>
              <a:t>how </a:t>
            </a:r>
            <a:r>
              <a:rPr dirty="0" sz="950">
                <a:latin typeface="Times New Roman"/>
                <a:cs typeface="Times New Roman"/>
              </a:rPr>
              <a:t>a snowflake looks like, </a:t>
            </a:r>
            <a:r>
              <a:rPr dirty="0" sz="950" spc="5">
                <a:latin typeface="Times New Roman"/>
                <a:cs typeface="Times New Roman"/>
              </a:rPr>
              <a:t>how  </a:t>
            </a:r>
            <a:r>
              <a:rPr dirty="0" sz="950">
                <a:latin typeface="Times New Roman"/>
                <a:cs typeface="Times New Roman"/>
              </a:rPr>
              <a:t>big it is and what color it</a:t>
            </a:r>
            <a:r>
              <a:rPr dirty="0" sz="950" spc="-5">
                <a:latin typeface="Times New Roman"/>
                <a:cs typeface="Times New Roman"/>
              </a:rPr>
              <a:t> is.</a:t>
            </a:r>
            <a:endParaRPr sz="950">
              <a:latin typeface="Times New Roman"/>
              <a:cs typeface="Times New Roman"/>
            </a:endParaRPr>
          </a:p>
          <a:p>
            <a:pPr>
              <a:lnSpc>
                <a:spcPct val="100000"/>
              </a:lnSpc>
              <a:spcBef>
                <a:spcPts val="25"/>
              </a:spcBef>
            </a:pPr>
            <a:endParaRPr sz="850">
              <a:latin typeface="Times New Roman"/>
              <a:cs typeface="Times New Roman"/>
            </a:endParaRPr>
          </a:p>
          <a:p>
            <a:pPr marL="12700">
              <a:lnSpc>
                <a:spcPct val="100000"/>
              </a:lnSpc>
            </a:pPr>
            <a:r>
              <a:rPr dirty="0" sz="1150" spc="-10" b="1">
                <a:latin typeface="Times New Roman"/>
                <a:cs typeface="Times New Roman"/>
              </a:rPr>
              <a:t>Help to find the way out </a:t>
            </a:r>
            <a:r>
              <a:rPr dirty="0" sz="1150" spc="-5" b="1">
                <a:latin typeface="Times New Roman"/>
                <a:cs typeface="Times New Roman"/>
              </a:rPr>
              <a:t>of </a:t>
            </a:r>
            <a:r>
              <a:rPr dirty="0" sz="1150" spc="-10" b="1">
                <a:latin typeface="Times New Roman"/>
                <a:cs typeface="Times New Roman"/>
              </a:rPr>
              <a:t>the</a:t>
            </a:r>
            <a:r>
              <a:rPr dirty="0" sz="1150" spc="20" b="1">
                <a:latin typeface="Times New Roman"/>
                <a:cs typeface="Times New Roman"/>
              </a:rPr>
              <a:t> </a:t>
            </a:r>
            <a:r>
              <a:rPr dirty="0" sz="1150" spc="-10" b="1">
                <a:latin typeface="Times New Roman"/>
                <a:cs typeface="Times New Roman"/>
              </a:rPr>
              <a:t>situation</a:t>
            </a:r>
            <a:endParaRPr sz="1150">
              <a:latin typeface="Times New Roman"/>
              <a:cs typeface="Times New Roman"/>
            </a:endParaRPr>
          </a:p>
          <a:p>
            <a:pPr>
              <a:lnSpc>
                <a:spcPct val="100000"/>
              </a:lnSpc>
              <a:spcBef>
                <a:spcPts val="10"/>
              </a:spcBef>
            </a:pPr>
            <a:endParaRPr sz="950">
              <a:latin typeface="Times New Roman"/>
              <a:cs typeface="Times New Roman"/>
            </a:endParaRPr>
          </a:p>
          <a:p>
            <a:pPr marL="12700" marR="5080">
              <a:lnSpc>
                <a:spcPct val="100000"/>
              </a:lnSpc>
            </a:pPr>
            <a:r>
              <a:rPr dirty="0" sz="950">
                <a:latin typeface="Times New Roman"/>
                <a:cs typeface="Times New Roman"/>
              </a:rPr>
              <a:t>In the primary grades, and children are often very helpless and asked for help </a:t>
            </a:r>
            <a:r>
              <a:rPr dirty="0" sz="950" spc="5">
                <a:latin typeface="Times New Roman"/>
                <a:cs typeface="Times New Roman"/>
              </a:rPr>
              <a:t>from </a:t>
            </a:r>
            <a:r>
              <a:rPr dirty="0" sz="950">
                <a:latin typeface="Times New Roman"/>
                <a:cs typeface="Times New Roman"/>
              </a:rPr>
              <a:t>the teacher, even if </a:t>
            </a:r>
            <a:r>
              <a:rPr dirty="0" sz="950" spc="5">
                <a:latin typeface="Times New Roman"/>
                <a:cs typeface="Times New Roman"/>
              </a:rPr>
              <a:t>you </a:t>
            </a:r>
            <a:r>
              <a:rPr dirty="0" sz="950">
                <a:latin typeface="Times New Roman"/>
                <a:cs typeface="Times New Roman"/>
              </a:rPr>
              <a:t>just won't find their pencils or  scissors. In this case, the teacher is </a:t>
            </a:r>
            <a:r>
              <a:rPr dirty="0" sz="950" spc="-5">
                <a:latin typeface="Times New Roman"/>
                <a:cs typeface="Times New Roman"/>
              </a:rPr>
              <a:t>easier </a:t>
            </a:r>
            <a:r>
              <a:rPr dirty="0" sz="950">
                <a:latin typeface="Times New Roman"/>
                <a:cs typeface="Times New Roman"/>
              </a:rPr>
              <a:t>to say, "Okay, </a:t>
            </a:r>
            <a:r>
              <a:rPr dirty="0" sz="950" spc="5">
                <a:latin typeface="Times New Roman"/>
                <a:cs typeface="Times New Roman"/>
              </a:rPr>
              <a:t>you </a:t>
            </a:r>
            <a:r>
              <a:rPr dirty="0" sz="950">
                <a:latin typeface="Times New Roman"/>
                <a:cs typeface="Times New Roman"/>
              </a:rPr>
              <a:t>can borrow my scissors." However, this detail is also important for the  development of thinking in children. To encourage students to reflect, and </a:t>
            </a:r>
            <a:r>
              <a:rPr dirty="0" sz="950" spc="5">
                <a:latin typeface="Times New Roman"/>
                <a:cs typeface="Times New Roman"/>
              </a:rPr>
              <a:t>do </a:t>
            </a:r>
            <a:r>
              <a:rPr dirty="0" sz="950">
                <a:latin typeface="Times New Roman"/>
                <a:cs typeface="Times New Roman"/>
              </a:rPr>
              <a:t>not </a:t>
            </a:r>
            <a:r>
              <a:rPr dirty="0" sz="950" spc="-5">
                <a:latin typeface="Times New Roman"/>
                <a:cs typeface="Times New Roman"/>
              </a:rPr>
              <a:t>easily </a:t>
            </a:r>
            <a:r>
              <a:rPr dirty="0" sz="950">
                <a:latin typeface="Times New Roman"/>
                <a:cs typeface="Times New Roman"/>
              </a:rPr>
              <a:t>find a way out of </a:t>
            </a:r>
            <a:r>
              <a:rPr dirty="0" sz="950" spc="-5">
                <a:latin typeface="Times New Roman"/>
                <a:cs typeface="Times New Roman"/>
              </a:rPr>
              <a:t>its </a:t>
            </a:r>
            <a:r>
              <a:rPr dirty="0" sz="950">
                <a:latin typeface="Times New Roman"/>
                <a:cs typeface="Times New Roman"/>
              </a:rPr>
              <a:t>problems, it is better to try to  answer: "Think together, where can we find them?". So </a:t>
            </a:r>
            <a:r>
              <a:rPr dirty="0" sz="950" spc="5">
                <a:latin typeface="Times New Roman"/>
                <a:cs typeface="Times New Roman"/>
              </a:rPr>
              <a:t>you </a:t>
            </a:r>
            <a:r>
              <a:rPr dirty="0" sz="950">
                <a:latin typeface="Times New Roman"/>
                <a:cs typeface="Times New Roman"/>
              </a:rPr>
              <a:t>will help the student to find their own way out of the situation and to regain  lost</a:t>
            </a:r>
            <a:r>
              <a:rPr dirty="0" sz="950" spc="-5">
                <a:latin typeface="Times New Roman"/>
                <a:cs typeface="Times New Roman"/>
              </a:rPr>
              <a:t> </a:t>
            </a:r>
            <a:r>
              <a:rPr dirty="0" sz="950">
                <a:latin typeface="Times New Roman"/>
                <a:cs typeface="Times New Roman"/>
              </a:rPr>
              <a:t>thing.</a:t>
            </a:r>
            <a:endParaRPr sz="950">
              <a:latin typeface="Times New Roman"/>
              <a:cs typeface="Times New Roman"/>
            </a:endParaRPr>
          </a:p>
          <a:p>
            <a:pPr>
              <a:lnSpc>
                <a:spcPct val="100000"/>
              </a:lnSpc>
              <a:spcBef>
                <a:spcPts val="25"/>
              </a:spcBef>
            </a:pPr>
            <a:endParaRPr sz="850">
              <a:latin typeface="Times New Roman"/>
              <a:cs typeface="Times New Roman"/>
            </a:endParaRPr>
          </a:p>
          <a:p>
            <a:pPr marL="12700">
              <a:lnSpc>
                <a:spcPct val="100000"/>
              </a:lnSpc>
            </a:pPr>
            <a:r>
              <a:rPr dirty="0" sz="1150" spc="-10" b="1">
                <a:latin typeface="Times New Roman"/>
                <a:cs typeface="Times New Roman"/>
              </a:rPr>
              <a:t>Brainstorming</a:t>
            </a:r>
            <a:endParaRPr sz="1150">
              <a:latin typeface="Times New Roman"/>
              <a:cs typeface="Times New Roman"/>
            </a:endParaRPr>
          </a:p>
          <a:p>
            <a:pPr>
              <a:lnSpc>
                <a:spcPct val="100000"/>
              </a:lnSpc>
              <a:spcBef>
                <a:spcPts val="5"/>
              </a:spcBef>
            </a:pPr>
            <a:endParaRPr sz="950">
              <a:latin typeface="Times New Roman"/>
              <a:cs typeface="Times New Roman"/>
            </a:endParaRPr>
          </a:p>
          <a:p>
            <a:pPr marL="12700" marR="25400">
              <a:lnSpc>
                <a:spcPct val="100000"/>
              </a:lnSpc>
              <a:spcBef>
                <a:spcPts val="5"/>
              </a:spcBef>
            </a:pPr>
            <a:r>
              <a:rPr dirty="0" sz="950">
                <a:latin typeface="Times New Roman"/>
                <a:cs typeface="Times New Roman"/>
              </a:rPr>
              <a:t>Brainstorming &amp;#8211; this is one of the simplest and most effective ways to encourage </a:t>
            </a:r>
            <a:r>
              <a:rPr dirty="0" sz="950" spc="5">
                <a:latin typeface="Times New Roman"/>
                <a:cs typeface="Times New Roman"/>
              </a:rPr>
              <a:t>young </a:t>
            </a:r>
            <a:r>
              <a:rPr dirty="0" sz="950">
                <a:latin typeface="Times New Roman"/>
                <a:cs typeface="Times New Roman"/>
              </a:rPr>
              <a:t>children to </a:t>
            </a:r>
            <a:r>
              <a:rPr dirty="0" sz="950" spc="-5">
                <a:latin typeface="Times New Roman"/>
                <a:cs typeface="Times New Roman"/>
              </a:rPr>
              <a:t>critically </a:t>
            </a:r>
            <a:r>
              <a:rPr dirty="0" sz="950">
                <a:latin typeface="Times New Roman"/>
                <a:cs typeface="Times New Roman"/>
              </a:rPr>
              <a:t>think. Use it as often  as possible in the lessons, asking a lot of questions. For example, before beginning any lesson, </a:t>
            </a:r>
            <a:r>
              <a:rPr dirty="0" sz="950" spc="5">
                <a:latin typeface="Times New Roman"/>
                <a:cs typeface="Times New Roman"/>
              </a:rPr>
              <a:t>you </a:t>
            </a:r>
            <a:r>
              <a:rPr dirty="0" sz="950">
                <a:latin typeface="Times New Roman"/>
                <a:cs typeface="Times New Roman"/>
              </a:rPr>
              <a:t>can ask students: "What </a:t>
            </a:r>
            <a:r>
              <a:rPr dirty="0" sz="950" spc="5">
                <a:latin typeface="Times New Roman"/>
                <a:cs typeface="Times New Roman"/>
              </a:rPr>
              <a:t>do you </a:t>
            </a:r>
            <a:r>
              <a:rPr dirty="0" sz="950">
                <a:latin typeface="Times New Roman"/>
                <a:cs typeface="Times New Roman"/>
              </a:rPr>
              <a:t>think  about this book?" Or "tell me three things that, in your opinion, we will consider studying the cosmos?". Students should think about  what they will </a:t>
            </a:r>
            <a:r>
              <a:rPr dirty="0" sz="950" spc="5">
                <a:latin typeface="Times New Roman"/>
                <a:cs typeface="Times New Roman"/>
              </a:rPr>
              <a:t>do </a:t>
            </a:r>
            <a:r>
              <a:rPr dirty="0" sz="950">
                <a:latin typeface="Times New Roman"/>
                <a:cs typeface="Times New Roman"/>
              </a:rPr>
              <a:t>before each lesson. Don't miss the opportunity to help their students more to</a:t>
            </a:r>
            <a:r>
              <a:rPr dirty="0" sz="950" spc="10">
                <a:latin typeface="Times New Roman"/>
                <a:cs typeface="Times New Roman"/>
              </a:rPr>
              <a:t> </a:t>
            </a:r>
            <a:r>
              <a:rPr dirty="0" sz="950">
                <a:latin typeface="Times New Roman"/>
                <a:cs typeface="Times New Roman"/>
              </a:rPr>
              <a:t>think.</a:t>
            </a:r>
            <a:endParaRPr sz="950">
              <a:latin typeface="Times New Roman"/>
              <a:cs typeface="Times New Roman"/>
            </a:endParaRPr>
          </a:p>
          <a:p>
            <a:pPr>
              <a:lnSpc>
                <a:spcPct val="100000"/>
              </a:lnSpc>
              <a:spcBef>
                <a:spcPts val="20"/>
              </a:spcBef>
            </a:pPr>
            <a:endParaRPr sz="850">
              <a:latin typeface="Times New Roman"/>
              <a:cs typeface="Times New Roman"/>
            </a:endParaRPr>
          </a:p>
          <a:p>
            <a:pPr marL="12700">
              <a:lnSpc>
                <a:spcPct val="100000"/>
              </a:lnSpc>
            </a:pPr>
            <a:r>
              <a:rPr dirty="0" sz="1150" spc="-10" b="1">
                <a:latin typeface="Times New Roman"/>
                <a:cs typeface="Times New Roman"/>
              </a:rPr>
              <a:t>Classification</a:t>
            </a:r>
            <a:endParaRPr sz="1150">
              <a:latin typeface="Times New Roman"/>
              <a:cs typeface="Times New Roman"/>
            </a:endParaRPr>
          </a:p>
          <a:p>
            <a:pPr>
              <a:lnSpc>
                <a:spcPct val="100000"/>
              </a:lnSpc>
              <a:spcBef>
                <a:spcPts val="10"/>
              </a:spcBef>
            </a:pPr>
            <a:endParaRPr sz="950">
              <a:latin typeface="Times New Roman"/>
              <a:cs typeface="Times New Roman"/>
            </a:endParaRPr>
          </a:p>
          <a:p>
            <a:pPr marL="12700" marR="32384">
              <a:lnSpc>
                <a:spcPct val="100000"/>
              </a:lnSpc>
            </a:pPr>
            <a:r>
              <a:rPr dirty="0" sz="950">
                <a:latin typeface="Times New Roman"/>
                <a:cs typeface="Times New Roman"/>
              </a:rPr>
              <a:t>Classification &amp;#8211; is one of the pillars of </a:t>
            </a:r>
            <a:r>
              <a:rPr dirty="0" sz="950" spc="-5">
                <a:latin typeface="Times New Roman"/>
                <a:cs typeface="Times New Roman"/>
              </a:rPr>
              <a:t>critical </a:t>
            </a:r>
            <a:r>
              <a:rPr dirty="0" sz="950">
                <a:latin typeface="Times New Roman"/>
                <a:cs typeface="Times New Roman"/>
              </a:rPr>
              <a:t>thinking because it requires that students understand and apply a set of rules. You  can give the students different objects and ask them to identify each of them, and then assign it to a specific category. This is a wonderful  exercise that will stimulate their thinking and to ask questions, to understand what that object is and </a:t>
            </a:r>
            <a:r>
              <a:rPr dirty="0" u="sng" sz="950" spc="5">
                <a:solidFill>
                  <a:srgbClr val="0000ED"/>
                </a:solidFill>
                <a:uFill>
                  <a:solidFill>
                    <a:srgbClr val="0000ED"/>
                  </a:solidFill>
                </a:uFill>
                <a:latin typeface="Times New Roman"/>
                <a:cs typeface="Times New Roman"/>
                <a:hlinkClick r:id="rId2"/>
              </a:rPr>
              <a:t>do </a:t>
            </a:r>
            <a:r>
              <a:rPr dirty="0" u="sng" sz="950">
                <a:solidFill>
                  <a:srgbClr val="0000ED"/>
                </a:solidFill>
                <a:uFill>
                  <a:solidFill>
                    <a:srgbClr val="0000ED"/>
                  </a:solidFill>
                </a:uFill>
                <a:latin typeface="Times New Roman"/>
                <a:cs typeface="Times New Roman"/>
                <a:hlinkClick r:id="rId2"/>
              </a:rPr>
              <a:t>my essays for me</a:t>
            </a:r>
            <a:r>
              <a:rPr dirty="0" sz="950">
                <a:solidFill>
                  <a:srgbClr val="0000ED"/>
                </a:solidFill>
                <a:latin typeface="Times New Roman"/>
                <a:cs typeface="Times New Roman"/>
                <a:hlinkClick r:id="rId2"/>
              </a:rPr>
              <a:t> </a:t>
            </a:r>
            <a:r>
              <a:rPr dirty="0" sz="950">
                <a:latin typeface="Times New Roman"/>
                <a:cs typeface="Times New Roman"/>
              </a:rPr>
              <a:t>where it  belongs.</a:t>
            </a:r>
            <a:endParaRPr sz="950">
              <a:latin typeface="Times New Roman"/>
              <a:cs typeface="Times New Roman"/>
            </a:endParaRPr>
          </a:p>
          <a:p>
            <a:pPr>
              <a:lnSpc>
                <a:spcPct val="100000"/>
              </a:lnSpc>
              <a:spcBef>
                <a:spcPts val="25"/>
              </a:spcBef>
            </a:pPr>
            <a:endParaRPr sz="850">
              <a:latin typeface="Times New Roman"/>
              <a:cs typeface="Times New Roman"/>
            </a:endParaRPr>
          </a:p>
          <a:p>
            <a:pPr marL="12700">
              <a:lnSpc>
                <a:spcPct val="100000"/>
              </a:lnSpc>
            </a:pPr>
            <a:r>
              <a:rPr dirty="0" sz="1150" spc="-10" b="1">
                <a:latin typeface="Times New Roman"/>
                <a:cs typeface="Times New Roman"/>
              </a:rPr>
              <a:t>Compare and</a:t>
            </a:r>
            <a:r>
              <a:rPr dirty="0" sz="1150" spc="-5" b="1">
                <a:latin typeface="Times New Roman"/>
                <a:cs typeface="Times New Roman"/>
              </a:rPr>
              <a:t> </a:t>
            </a:r>
            <a:r>
              <a:rPr dirty="0" sz="1150" spc="-10" b="1">
                <a:latin typeface="Times New Roman"/>
                <a:cs typeface="Times New Roman"/>
              </a:rPr>
              <a:t>contrast</a:t>
            </a:r>
            <a:endParaRPr sz="1150">
              <a:latin typeface="Times New Roman"/>
              <a:cs typeface="Times New Roman"/>
            </a:endParaRPr>
          </a:p>
          <a:p>
            <a:pPr>
              <a:lnSpc>
                <a:spcPct val="100000"/>
              </a:lnSpc>
              <a:spcBef>
                <a:spcPts val="5"/>
              </a:spcBef>
            </a:pPr>
            <a:endParaRPr sz="950">
              <a:latin typeface="Times New Roman"/>
              <a:cs typeface="Times New Roman"/>
            </a:endParaRPr>
          </a:p>
          <a:p>
            <a:pPr marL="12700" marR="165100">
              <a:lnSpc>
                <a:spcPct val="100000"/>
              </a:lnSpc>
              <a:spcBef>
                <a:spcPts val="5"/>
              </a:spcBef>
            </a:pPr>
            <a:r>
              <a:rPr dirty="0" sz="950">
                <a:latin typeface="Times New Roman"/>
                <a:cs typeface="Times New Roman"/>
              </a:rPr>
              <a:t>Compare and contrast in many ways </a:t>
            </a:r>
            <a:r>
              <a:rPr dirty="0" sz="950" spc="-5">
                <a:latin typeface="Times New Roman"/>
                <a:cs typeface="Times New Roman"/>
              </a:rPr>
              <a:t>similar </a:t>
            </a:r>
            <a:r>
              <a:rPr dirty="0" sz="950">
                <a:latin typeface="Times New Roman"/>
                <a:cs typeface="Times New Roman"/>
              </a:rPr>
              <a:t>to classification, because in order for something to compare, students should carefully  observe each subject or subject and carefully thinking about the value each of them. Here a range of ideas are simply endless! You can  compare children works that </a:t>
            </a:r>
            <a:r>
              <a:rPr dirty="0" sz="950" spc="5">
                <a:latin typeface="Times New Roman"/>
                <a:cs typeface="Times New Roman"/>
              </a:rPr>
              <a:t>you </a:t>
            </a:r>
            <a:r>
              <a:rPr dirty="0" sz="950">
                <a:latin typeface="Times New Roman"/>
                <a:cs typeface="Times New Roman"/>
              </a:rPr>
              <a:t>read in the classroom, or weather forecast for today and tomorrow. You can even give this task to  students to compare the shape and color of watermelon with other vegetables.</a:t>
            </a:r>
            <a:endParaRPr sz="950">
              <a:latin typeface="Times New Roman"/>
              <a:cs typeface="Times New Roman"/>
            </a:endParaRPr>
          </a:p>
          <a:p>
            <a:pPr>
              <a:lnSpc>
                <a:spcPct val="100000"/>
              </a:lnSpc>
              <a:spcBef>
                <a:spcPts val="20"/>
              </a:spcBef>
            </a:pPr>
            <a:endParaRPr sz="850">
              <a:latin typeface="Times New Roman"/>
              <a:cs typeface="Times New Roman"/>
            </a:endParaRPr>
          </a:p>
          <a:p>
            <a:pPr marL="12700">
              <a:lnSpc>
                <a:spcPct val="100000"/>
              </a:lnSpc>
            </a:pPr>
            <a:r>
              <a:rPr dirty="0" sz="1150" spc="-10" b="1">
                <a:latin typeface="Times New Roman"/>
                <a:cs typeface="Times New Roman"/>
              </a:rPr>
              <a:t>Drawing Parallels</a:t>
            </a:r>
            <a:endParaRPr sz="1150">
              <a:latin typeface="Times New Roman"/>
              <a:cs typeface="Times New Roman"/>
            </a:endParaRPr>
          </a:p>
          <a:p>
            <a:pPr>
              <a:lnSpc>
                <a:spcPct val="100000"/>
              </a:lnSpc>
              <a:spcBef>
                <a:spcPts val="10"/>
              </a:spcBef>
            </a:pPr>
            <a:endParaRPr sz="950">
              <a:latin typeface="Times New Roman"/>
              <a:cs typeface="Times New Roman"/>
            </a:endParaRPr>
          </a:p>
          <a:p>
            <a:pPr marL="12700" marR="200025">
              <a:lnSpc>
                <a:spcPct val="100000"/>
              </a:lnSpc>
            </a:pPr>
            <a:r>
              <a:rPr dirty="0" sz="950">
                <a:latin typeface="Times New Roman"/>
                <a:cs typeface="Times New Roman"/>
              </a:rPr>
              <a:t>Encourage students to draw Parallels with real life situation and identify patterns &amp;#8211; this is another great way to practice </a:t>
            </a:r>
            <a:r>
              <a:rPr dirty="0" sz="950" spc="-5">
                <a:latin typeface="Times New Roman"/>
                <a:cs typeface="Times New Roman"/>
              </a:rPr>
              <a:t>critical  </a:t>
            </a:r>
            <a:r>
              <a:rPr dirty="0" sz="950">
                <a:latin typeface="Times New Roman"/>
                <a:cs typeface="Times New Roman"/>
              </a:rPr>
              <a:t>thinking </a:t>
            </a:r>
            <a:r>
              <a:rPr dirty="0" sz="950" spc="-5">
                <a:latin typeface="Times New Roman"/>
                <a:cs typeface="Times New Roman"/>
              </a:rPr>
              <a:t>skills. </a:t>
            </a:r>
            <a:r>
              <a:rPr dirty="0" sz="950">
                <a:latin typeface="Times New Roman"/>
                <a:cs typeface="Times New Roman"/>
              </a:rPr>
              <a:t>Always ask students to look for a </a:t>
            </a:r>
            <a:r>
              <a:rPr dirty="0" sz="950" spc="-5">
                <a:latin typeface="Times New Roman"/>
                <a:cs typeface="Times New Roman"/>
              </a:rPr>
              <a:t>similar </a:t>
            </a:r>
            <a:r>
              <a:rPr dirty="0" sz="950">
                <a:latin typeface="Times New Roman"/>
                <a:cs typeface="Times New Roman"/>
              </a:rPr>
              <a:t>situation </a:t>
            </a:r>
            <a:r>
              <a:rPr dirty="0" sz="950" spc="5">
                <a:latin typeface="Times New Roman"/>
                <a:cs typeface="Times New Roman"/>
              </a:rPr>
              <a:t>from </a:t>
            </a:r>
            <a:r>
              <a:rPr dirty="0" sz="950">
                <a:latin typeface="Times New Roman"/>
                <a:cs typeface="Times New Roman"/>
              </a:rPr>
              <a:t>their life, or ask where they heard or saw what </a:t>
            </a:r>
            <a:r>
              <a:rPr dirty="0" sz="950" spc="5">
                <a:latin typeface="Times New Roman"/>
                <a:cs typeface="Times New Roman"/>
              </a:rPr>
              <a:t>you </a:t>
            </a:r>
            <a:r>
              <a:rPr dirty="0" sz="950">
                <a:latin typeface="Times New Roman"/>
                <a:cs typeface="Times New Roman"/>
              </a:rPr>
              <a:t>are  considering </a:t>
            </a:r>
            <a:r>
              <a:rPr dirty="0" sz="950" spc="5">
                <a:latin typeface="Times New Roman"/>
                <a:cs typeface="Times New Roman"/>
              </a:rPr>
              <a:t>on </a:t>
            </a:r>
            <a:r>
              <a:rPr dirty="0" sz="950">
                <a:latin typeface="Times New Roman"/>
                <a:cs typeface="Times New Roman"/>
              </a:rPr>
              <a:t>the</a:t>
            </a:r>
            <a:r>
              <a:rPr dirty="0" sz="950" spc="-10">
                <a:latin typeface="Times New Roman"/>
                <a:cs typeface="Times New Roman"/>
              </a:rPr>
              <a:t> </a:t>
            </a:r>
            <a:r>
              <a:rPr dirty="0" sz="950">
                <a:latin typeface="Times New Roman"/>
                <a:cs typeface="Times New Roman"/>
              </a:rPr>
              <a:t>lesson.</a:t>
            </a:r>
            <a:endParaRPr sz="950">
              <a:latin typeface="Times New Roman"/>
              <a:cs typeface="Times New Roman"/>
            </a:endParaRPr>
          </a:p>
          <a:p>
            <a:pPr>
              <a:lnSpc>
                <a:spcPct val="100000"/>
              </a:lnSpc>
              <a:spcBef>
                <a:spcPts val="25"/>
              </a:spcBef>
            </a:pPr>
            <a:endParaRPr sz="850">
              <a:latin typeface="Times New Roman"/>
              <a:cs typeface="Times New Roman"/>
            </a:endParaRPr>
          </a:p>
          <a:p>
            <a:pPr marL="12700">
              <a:lnSpc>
                <a:spcPct val="100000"/>
              </a:lnSpc>
            </a:pPr>
            <a:r>
              <a:rPr dirty="0" sz="1150" spc="-10" b="1">
                <a:latin typeface="Times New Roman"/>
                <a:cs typeface="Times New Roman"/>
              </a:rPr>
              <a:t>Work in</a:t>
            </a:r>
            <a:r>
              <a:rPr dirty="0" sz="1150" spc="-5" b="1">
                <a:latin typeface="Times New Roman"/>
                <a:cs typeface="Times New Roman"/>
              </a:rPr>
              <a:t> </a:t>
            </a:r>
            <a:r>
              <a:rPr dirty="0" sz="1150" spc="-10" b="1">
                <a:latin typeface="Times New Roman"/>
                <a:cs typeface="Times New Roman"/>
              </a:rPr>
              <a:t>groups</a:t>
            </a:r>
            <a:endParaRPr sz="115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0226" y="341627"/>
            <a:ext cx="6693534" cy="1017905"/>
          </a:xfrm>
          <a:prstGeom prst="rect">
            <a:avLst/>
          </a:prstGeom>
        </p:spPr>
        <p:txBody>
          <a:bodyPr wrap="square" lIns="0" tIns="13970" rIns="0" bIns="0" rtlCol="0" vert="horz">
            <a:spAutoFit/>
          </a:bodyPr>
          <a:lstStyle/>
          <a:p>
            <a:pPr marL="12700" marR="42545">
              <a:lnSpc>
                <a:spcPct val="100000"/>
              </a:lnSpc>
              <a:spcBef>
                <a:spcPts val="110"/>
              </a:spcBef>
            </a:pPr>
            <a:r>
              <a:rPr dirty="0" sz="950">
                <a:latin typeface="Times New Roman"/>
                <a:cs typeface="Times New Roman"/>
              </a:rPr>
              <a:t>Work in groups &amp;#8211; is the perfect way to encourage children to think. Surrounded </a:t>
            </a:r>
            <a:r>
              <a:rPr dirty="0" sz="950" spc="5">
                <a:latin typeface="Times New Roman"/>
                <a:cs typeface="Times New Roman"/>
              </a:rPr>
              <a:t>by </a:t>
            </a:r>
            <a:r>
              <a:rPr dirty="0" sz="950">
                <a:latin typeface="Times New Roman"/>
                <a:cs typeface="Times New Roman"/>
              </a:rPr>
              <a:t>his </a:t>
            </a:r>
            <a:r>
              <a:rPr dirty="0" sz="950" spc="-5">
                <a:latin typeface="Times New Roman"/>
                <a:cs typeface="Times New Roman"/>
              </a:rPr>
              <a:t>classmates, </a:t>
            </a:r>
            <a:r>
              <a:rPr dirty="0" sz="950">
                <a:latin typeface="Times New Roman"/>
                <a:cs typeface="Times New Roman"/>
              </a:rPr>
              <a:t>the children are exposed to  other people's opinions. Such work will help them learn to understand </a:t>
            </a:r>
            <a:r>
              <a:rPr dirty="0" sz="950" spc="5">
                <a:latin typeface="Times New Roman"/>
                <a:cs typeface="Times New Roman"/>
              </a:rPr>
              <a:t>how </a:t>
            </a:r>
            <a:r>
              <a:rPr dirty="0" sz="950">
                <a:latin typeface="Times New Roman"/>
                <a:cs typeface="Times New Roman"/>
              </a:rPr>
              <a:t>other people think and their opinion &amp;#8211; not always the  only way to</a:t>
            </a:r>
            <a:r>
              <a:rPr dirty="0" sz="950" spc="-5">
                <a:latin typeface="Times New Roman"/>
                <a:cs typeface="Times New Roman"/>
              </a:rPr>
              <a:t> </a:t>
            </a:r>
            <a:r>
              <a:rPr dirty="0" sz="950">
                <a:latin typeface="Times New Roman"/>
                <a:cs typeface="Times New Roman"/>
              </a:rPr>
              <a:t>solve.</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5080">
              <a:lnSpc>
                <a:spcPct val="100000"/>
              </a:lnSpc>
            </a:pPr>
            <a:r>
              <a:rPr dirty="0" sz="950">
                <a:latin typeface="Times New Roman"/>
                <a:cs typeface="Times New Roman"/>
              </a:rPr>
              <a:t>Vary your lessons </a:t>
            </a:r>
            <a:r>
              <a:rPr dirty="0" sz="950" spc="5">
                <a:latin typeface="Times New Roman"/>
                <a:cs typeface="Times New Roman"/>
              </a:rPr>
              <a:t>by </a:t>
            </a:r>
            <a:r>
              <a:rPr dirty="0" sz="950">
                <a:latin typeface="Times New Roman"/>
                <a:cs typeface="Times New Roman"/>
              </a:rPr>
              <a:t>using such methods, and foster valuable </a:t>
            </a:r>
            <a:r>
              <a:rPr dirty="0" sz="950" spc="-5">
                <a:latin typeface="Times New Roman"/>
                <a:cs typeface="Times New Roman"/>
              </a:rPr>
              <a:t>critical </a:t>
            </a:r>
            <a:r>
              <a:rPr dirty="0" sz="950">
                <a:latin typeface="Times New Roman"/>
                <a:cs typeface="Times New Roman"/>
              </a:rPr>
              <a:t>thinking skills </a:t>
            </a:r>
            <a:r>
              <a:rPr dirty="0" sz="950" spc="5">
                <a:latin typeface="Times New Roman"/>
                <a:cs typeface="Times New Roman"/>
              </a:rPr>
              <a:t>from </a:t>
            </a:r>
            <a:r>
              <a:rPr dirty="0" sz="950">
                <a:latin typeface="Times New Roman"/>
                <a:cs typeface="Times New Roman"/>
              </a:rPr>
              <a:t>an early age. With your help, students will be  able to think independently in different situations, and will become more confident and ready to the time, if they will be difficult, but not  around</a:t>
            </a:r>
            <a:r>
              <a:rPr dirty="0" sz="950" spc="-5">
                <a:latin typeface="Times New Roman"/>
                <a:cs typeface="Times New Roman"/>
              </a:rPr>
              <a:t> </a:t>
            </a:r>
            <a:r>
              <a:rPr dirty="0" sz="950">
                <a:latin typeface="Times New Roman"/>
                <a:cs typeface="Times New Roman"/>
              </a:rPr>
              <a:t>teachers.</a:t>
            </a:r>
            <a:endParaRPr sz="95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E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2020-06-03T14:45:44Z</dcterms:created>
  <dcterms:modified xsi:type="dcterms:W3CDTF">2020-06-03T14:45:44Z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2020-06-03T00:00:00Z</vt:filetime>
  </property>
  <property fmtid="{D5CDD505-2E9C-101B-9397-08002B2CF9AE}" pid="3" name="Creator">
    <vt:lpwstr>wkhtmltopdf 0.12.5</vt:lpwstr>
  </property>
  <property fmtid="{D5CDD505-2E9C-101B-9397-08002B2CF9AE}" pid="4" name="LastSaved">
    <vt:filetime>2020-06-03T00:00:00Z</vt:filetime>
  </property>
</Properties>
</file>